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7" r:id="rId2"/>
    <p:sldId id="291" r:id="rId3"/>
    <p:sldId id="301" r:id="rId4"/>
    <p:sldId id="303" r:id="rId5"/>
    <p:sldId id="260" r:id="rId6"/>
    <p:sldId id="310" r:id="rId7"/>
    <p:sldId id="323" r:id="rId8"/>
    <p:sldId id="311" r:id="rId9"/>
    <p:sldId id="312" r:id="rId10"/>
    <p:sldId id="314" r:id="rId11"/>
    <p:sldId id="318" r:id="rId12"/>
    <p:sldId id="320" r:id="rId13"/>
    <p:sldId id="322" r:id="rId14"/>
    <p:sldId id="324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62" autoAdjust="0"/>
  </p:normalViewPr>
  <p:slideViewPr>
    <p:cSldViewPr>
      <p:cViewPr>
        <p:scale>
          <a:sx n="60" d="100"/>
          <a:sy n="60" d="100"/>
        </p:scale>
        <p:origin x="-1656" y="-29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WORK\Desktop\Book1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</c:title>
    <c:autoTitleDeleted val="0"/>
    <c:plotArea>
      <c:layout/>
      <c:lineChart>
        <c:grouping val="stacked"/>
        <c:varyColors val="0"/>
        <c:ser>
          <c:idx val="0"/>
          <c:order val="0"/>
          <c:tx>
            <c:strRef>
              <c:f>Sheet1!$C$1</c:f>
              <c:strCache>
                <c:ptCount val="1"/>
                <c:pt idx="0">
                  <c:v>ODF Villages</c:v>
                </c:pt>
              </c:strCache>
            </c:strRef>
          </c:tx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Sheet1!$B$2:$B$6</c:f>
              <c:strCache>
                <c:ptCount val="5"/>
                <c:pt idx="0">
                  <c:v>2014/2015</c:v>
                </c:pt>
                <c:pt idx="1">
                  <c:v>2015/2016</c:v>
                </c:pt>
                <c:pt idx="2">
                  <c:v>2016/2017</c:v>
                </c:pt>
                <c:pt idx="3">
                  <c:v>2017/2018</c:v>
                </c:pt>
                <c:pt idx="4">
                  <c:v>2018/2019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  <c:pt idx="0">
                  <c:v>0</c:v>
                </c:pt>
                <c:pt idx="1">
                  <c:v>82</c:v>
                </c:pt>
                <c:pt idx="2">
                  <c:v>102</c:v>
                </c:pt>
                <c:pt idx="3">
                  <c:v>155</c:v>
                </c:pt>
                <c:pt idx="4">
                  <c:v>246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77473792"/>
        <c:axId val="177475584"/>
      </c:lineChart>
      <c:catAx>
        <c:axId val="177473792"/>
        <c:scaling>
          <c:orientation val="minMax"/>
        </c:scaling>
        <c:delete val="0"/>
        <c:axPos val="b"/>
        <c:majorTickMark val="out"/>
        <c:minorTickMark val="none"/>
        <c:tickLblPos val="nextTo"/>
        <c:crossAx val="177475584"/>
        <c:crosses val="autoZero"/>
        <c:auto val="1"/>
        <c:lblAlgn val="ctr"/>
        <c:lblOffset val="100"/>
        <c:noMultiLvlLbl val="0"/>
      </c:catAx>
      <c:valAx>
        <c:axId val="17747558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77473792"/>
        <c:crosses val="autoZero"/>
        <c:crossBetween val="between"/>
      </c:valAx>
    </c:plotArea>
    <c:legend>
      <c:legendPos val="r"/>
      <c:layout/>
      <c:overlay val="0"/>
    </c:legend>
    <c:plotVisOnly val="1"/>
    <c:dispBlanksAs val="zero"/>
    <c:showDLblsOverMax val="0"/>
  </c:chart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08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1048709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BA30028-CDED-46C1-9A5B-AEBFB1CC925B}" type="datetimeFigureOut">
              <a:rPr lang="en-US" smtClean="0"/>
              <a:t>11/3/2019</a:t>
            </a:fld>
            <a:endParaRPr lang="en-US"/>
          </a:p>
        </p:txBody>
      </p:sp>
      <p:sp>
        <p:nvSpPr>
          <p:cNvPr id="1048710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1048711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48712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1048713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0291C7-B7CC-4E8E-9485-939B089203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81820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3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1048604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48605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0291C7-B7CC-4E8E-9485-939B089203CA}" type="slidenum">
              <a:rPr lang="en-US" smtClean="0"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3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1048634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48635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0291C7-B7CC-4E8E-9485-939B089203CA}" type="slidenum">
              <a:rPr lang="en-US" smtClean="0"/>
              <a:t>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6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04859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048598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B797B-0742-4448-9C9B-544A1965D682}" type="datetimeFigureOut">
              <a:rPr lang="en-US" smtClean="0"/>
              <a:t>11/3/2019</a:t>
            </a:fld>
            <a:endParaRPr lang="en-US"/>
          </a:p>
        </p:txBody>
      </p:sp>
      <p:sp>
        <p:nvSpPr>
          <p:cNvPr id="104859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00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E6805-42CF-41E7-83D9-D61728FFE9C3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wheel spokes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9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048698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4869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B797B-0742-4448-9C9B-544A1965D682}" type="datetimeFigureOut">
              <a:rPr lang="en-US" smtClean="0"/>
              <a:t>11/3/2019</a:t>
            </a:fld>
            <a:endParaRPr lang="en-US"/>
          </a:p>
        </p:txBody>
      </p:sp>
      <p:sp>
        <p:nvSpPr>
          <p:cNvPr id="1048700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70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E6805-42CF-41E7-83D9-D61728FFE9C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74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048675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4867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B797B-0742-4448-9C9B-544A1965D682}" type="datetimeFigureOut">
              <a:rPr lang="en-US" smtClean="0"/>
              <a:t>11/3/2019</a:t>
            </a:fld>
            <a:endParaRPr lang="en-US"/>
          </a:p>
        </p:txBody>
      </p:sp>
      <p:sp>
        <p:nvSpPr>
          <p:cNvPr id="104867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7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E6805-42CF-41E7-83D9-D61728FFE9C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04858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4858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B797B-0742-4448-9C9B-544A1965D682}" type="datetimeFigureOut">
              <a:rPr lang="en-US" smtClean="0"/>
              <a:t>11/3/2019</a:t>
            </a:fld>
            <a:endParaRPr lang="en-US"/>
          </a:p>
        </p:txBody>
      </p:sp>
      <p:sp>
        <p:nvSpPr>
          <p:cNvPr id="104858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58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E6805-42CF-41E7-83D9-D61728FFE9C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9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04869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4869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B797B-0742-4448-9C9B-544A1965D682}" type="datetimeFigureOut">
              <a:rPr lang="en-US" smtClean="0"/>
              <a:t>11/3/2019</a:t>
            </a:fld>
            <a:endParaRPr lang="en-US"/>
          </a:p>
        </p:txBody>
      </p:sp>
      <p:sp>
        <p:nvSpPr>
          <p:cNvPr id="104869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9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E6805-42CF-41E7-83D9-D61728FFE9C3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wheel spokes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60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048661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48662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48663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B797B-0742-4448-9C9B-544A1965D682}" type="datetimeFigureOut">
              <a:rPr lang="en-US" smtClean="0"/>
              <a:t>11/3/2019</a:t>
            </a:fld>
            <a:endParaRPr lang="en-US"/>
          </a:p>
        </p:txBody>
      </p:sp>
      <p:sp>
        <p:nvSpPr>
          <p:cNvPr id="1048664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65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E6805-42CF-41E7-83D9-D61728FFE9C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66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048667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48668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48669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48670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48671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B797B-0742-4448-9C9B-544A1965D682}" type="datetimeFigureOut">
              <a:rPr lang="en-US" smtClean="0"/>
              <a:t>11/3/2019</a:t>
            </a:fld>
            <a:endParaRPr lang="en-US"/>
          </a:p>
        </p:txBody>
      </p:sp>
      <p:sp>
        <p:nvSpPr>
          <p:cNvPr id="1048672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73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E6805-42CF-41E7-83D9-D61728FFE9C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6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04860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B797B-0742-4448-9C9B-544A1965D682}" type="datetimeFigureOut">
              <a:rPr lang="en-US" smtClean="0"/>
              <a:t>11/3/2019</a:t>
            </a:fld>
            <a:endParaRPr lang="en-US"/>
          </a:p>
        </p:txBody>
      </p:sp>
      <p:sp>
        <p:nvSpPr>
          <p:cNvPr id="1048608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09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E6805-42CF-41E7-83D9-D61728FFE9C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79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B797B-0742-4448-9C9B-544A1965D682}" type="datetimeFigureOut">
              <a:rPr lang="en-US" smtClean="0"/>
              <a:t>11/3/2019</a:t>
            </a:fld>
            <a:endParaRPr lang="en-US"/>
          </a:p>
        </p:txBody>
      </p:sp>
      <p:sp>
        <p:nvSpPr>
          <p:cNvPr id="1048680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81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E6805-42CF-41E7-83D9-D61728FFE9C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0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04870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4870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4870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B797B-0742-4448-9C9B-544A1965D682}" type="datetimeFigureOut">
              <a:rPr lang="en-US" smtClean="0"/>
              <a:t>11/3/2019</a:t>
            </a:fld>
            <a:endParaRPr lang="en-US"/>
          </a:p>
        </p:txBody>
      </p:sp>
      <p:sp>
        <p:nvSpPr>
          <p:cNvPr id="104870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70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E6805-42CF-41E7-83D9-D61728FFE9C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82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48683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48684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048685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4868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B797B-0742-4448-9C9B-544A1965D682}" type="datetimeFigureOut">
              <a:rPr lang="en-US" smtClean="0"/>
              <a:t>11/3/2019</a:t>
            </a:fld>
            <a:endParaRPr lang="en-US"/>
          </a:p>
        </p:txBody>
      </p:sp>
      <p:sp>
        <p:nvSpPr>
          <p:cNvPr id="104868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88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1D0E6805-42CF-41E7-83D9-D61728FFE9C3}" type="slidenum">
              <a:rPr lang="en-US" smtClean="0"/>
              <a:t>‹#›</a:t>
            </a:fld>
            <a:endParaRPr lang="en-US"/>
          </a:p>
        </p:txBody>
      </p:sp>
      <p:sp>
        <p:nvSpPr>
          <p:cNvPr id="1048689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48690" name="Freeform 9"/>
          <p:cNvSpPr/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48691" name="Freeform 10"/>
          <p:cNvSpPr/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spd="slow">
    <p:wheel spokes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76" name="Freeform 6"/>
          <p:cNvSpPr/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48577" name="Freeform 7"/>
          <p:cNvSpPr/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48578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048579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4858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91B797B-0742-4448-9C9B-544A1965D682}" type="datetimeFigureOut">
              <a:rPr lang="en-US" smtClean="0"/>
              <a:t>11/3/2019</a:t>
            </a:fld>
            <a:endParaRPr lang="en-US"/>
          </a:p>
        </p:txBody>
      </p:sp>
      <p:sp>
        <p:nvSpPr>
          <p:cNvPr id="1048581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048582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D0E6805-42CF-41E7-83D9-D61728FFE9C3}" type="slidenum">
              <a:rPr lang="en-US" smtClean="0"/>
              <a:t>‹#›</a:t>
            </a:fld>
            <a:endParaRPr lang="en-US"/>
          </a:p>
        </p:txBody>
      </p:sp>
      <p:grpSp>
        <p:nvGrpSpPr>
          <p:cNvPr id="37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048583" name="Freeform 11"/>
            <p:cNvSpPr/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16000">
                    <a:schemeClr val="accent2">
                      <a:shade val="75000"/>
                      <a:alpha val="56000"/>
                    </a:schemeClr>
                  </a:gs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048584" name="Freeform 12"/>
            <p:cNvSpPr/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33000">
                    <a:schemeClr val="accent2">
                      <a:alpha val="56000"/>
                    </a:schemeClr>
                  </a:gs>
                  <a:gs pos="44000">
                    <a:schemeClr val="accent1"/>
                  </a:gs>
                  <a:gs pos="74000">
                    <a:schemeClr val="accent4"/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wheel spokes="1"/>
  </p:transition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1" name="Title 1"/>
          <p:cNvSpPr>
            <a:spLocks noGrp="1"/>
          </p:cNvSpPr>
          <p:nvPr>
            <p:ph type="ctrTitle"/>
          </p:nvPr>
        </p:nvSpPr>
        <p:spPr>
          <a:xfrm>
            <a:off x="533400" y="533400"/>
            <a:ext cx="8001000" cy="2133600"/>
          </a:xfrm>
        </p:spPr>
        <p:txBody>
          <a:bodyPr>
            <a:noAutofit/>
          </a:bodyPr>
          <a:lstStyle/>
          <a:p>
            <a:r>
              <a:rPr lang="en-US" sz="3200" dirty="0" smtClean="0">
                <a:solidFill>
                  <a:schemeClr val="bg2">
                    <a:lumMod val="75000"/>
                  </a:schemeClr>
                </a:solidFill>
              </a:rPr>
              <a:t> SANITATION AND HYGIENE UPDATES FOR BULAMBULI DISTRICT.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1048602" name="Subtitle 2"/>
          <p:cNvSpPr>
            <a:spLocks noGrp="1"/>
          </p:cNvSpPr>
          <p:nvPr>
            <p:ph type="subTitle" idx="1"/>
          </p:nvPr>
        </p:nvSpPr>
        <p:spPr>
          <a:xfrm>
            <a:off x="533400" y="3276600"/>
            <a:ext cx="7854696" cy="3505200"/>
          </a:xfrm>
        </p:spPr>
        <p:txBody>
          <a:bodyPr>
            <a:noAutofit/>
          </a:bodyPr>
          <a:lstStyle/>
          <a:p>
            <a:pPr algn="ctr"/>
            <a:r>
              <a:rPr lang="en-US" sz="3200" dirty="0" smtClean="0"/>
              <a:t>Presented by</a:t>
            </a:r>
          </a:p>
          <a:p>
            <a:pPr algn="ctr"/>
            <a:r>
              <a:rPr lang="en-US" sz="3200" dirty="0" smtClean="0"/>
              <a:t>Vincent </a:t>
            </a:r>
            <a:r>
              <a:rPr lang="en-US" sz="3200" dirty="0" err="1" smtClean="0"/>
              <a:t>Natega</a:t>
            </a:r>
            <a:r>
              <a:rPr lang="en-US" sz="3200" dirty="0" smtClean="0"/>
              <a:t>,  SEHO/</a:t>
            </a:r>
            <a:r>
              <a:rPr lang="en-US" sz="3200" dirty="0" err="1" smtClean="0"/>
              <a:t>Ag.ADHO</a:t>
            </a:r>
            <a:r>
              <a:rPr lang="en-US" sz="3200" dirty="0" smtClean="0"/>
              <a:t>-EH</a:t>
            </a:r>
          </a:p>
          <a:p>
            <a:pPr algn="ctr"/>
            <a:endParaRPr lang="en-US" sz="3200" dirty="0" smtClean="0"/>
          </a:p>
          <a:p>
            <a:pPr algn="ctr"/>
            <a:r>
              <a:rPr lang="en-US" sz="3200" dirty="0" smtClean="0">
                <a:solidFill>
                  <a:schemeClr val="bg1"/>
                </a:solidFill>
              </a:rPr>
              <a:t>October 1</a:t>
            </a:r>
            <a:r>
              <a:rPr lang="en-US" sz="3200" baseline="30000" dirty="0" smtClean="0">
                <a:solidFill>
                  <a:schemeClr val="bg1"/>
                </a:solidFill>
              </a:rPr>
              <a:t>st</a:t>
            </a:r>
            <a:r>
              <a:rPr lang="en-US" sz="3200" dirty="0" smtClean="0">
                <a:solidFill>
                  <a:schemeClr val="bg1"/>
                </a:solidFill>
              </a:rPr>
              <a:t>  2019, at </a:t>
            </a:r>
            <a:r>
              <a:rPr lang="en-US" sz="3200" dirty="0" err="1" smtClean="0">
                <a:solidFill>
                  <a:schemeClr val="bg1"/>
                </a:solidFill>
              </a:rPr>
              <a:t>Bulambuli</a:t>
            </a:r>
            <a:r>
              <a:rPr lang="en-US" sz="3200" dirty="0" smtClean="0">
                <a:solidFill>
                  <a:schemeClr val="bg1"/>
                </a:solidFill>
              </a:rPr>
              <a:t> District CAO’s Board Room.</a:t>
            </a:r>
            <a:endParaRPr lang="en-US" sz="36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Suggested Action plan for </a:t>
            </a:r>
            <a:r>
              <a:rPr lang="en-US" dirty="0" err="1" smtClean="0"/>
              <a:t>Bulambuli</a:t>
            </a:r>
            <a:r>
              <a:rPr lang="en-US" dirty="0" smtClean="0"/>
              <a:t> District hosting national sanitation week.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89652298"/>
              </p:ext>
            </p:extLst>
          </p:nvPr>
        </p:nvGraphicFramePr>
        <p:xfrm>
          <a:off x="457200" y="1935163"/>
          <a:ext cx="7848600" cy="5577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3400"/>
                <a:gridCol w="1817914"/>
                <a:gridCol w="1382486"/>
                <a:gridCol w="1219200"/>
                <a:gridCol w="1066800"/>
                <a:gridCol w="18288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S/N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Activity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Indicators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Source of  funding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Time frame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Responsible officer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01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Preparatory</a:t>
                      </a:r>
                      <a:r>
                        <a:rPr lang="en-US" baseline="0" dirty="0" smtClean="0"/>
                        <a:t>  and feed back on sanitation activities meetings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Attendance</a:t>
                      </a:r>
                      <a:r>
                        <a:rPr lang="en-US" baseline="0" dirty="0" smtClean="0"/>
                        <a:t> Minutes and Reports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District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weekly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CAO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02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Community dialogue meetings at parish level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Attendance</a:t>
                      </a:r>
                      <a:r>
                        <a:rPr lang="en-US" baseline="0" dirty="0" smtClean="0"/>
                        <a:t> Minutes and Reports</a:t>
                      </a:r>
                      <a:endParaRPr lang="en-US" dirty="0" smtClean="0"/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Uganda</a:t>
                      </a:r>
                      <a:r>
                        <a:rPr lang="en-US" baseline="0" dirty="0" smtClean="0"/>
                        <a:t> sanitation fund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Daily starting on 2</a:t>
                      </a:r>
                      <a:r>
                        <a:rPr lang="en-US" baseline="30000" dirty="0" smtClean="0"/>
                        <a:t>nd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Wednesday 2019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ADHO-EH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03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Formation of sanitation and hygiene committees at</a:t>
                      </a:r>
                      <a:r>
                        <a:rPr lang="en-US" baseline="0" dirty="0" smtClean="0"/>
                        <a:t> every administrative unit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Attendance</a:t>
                      </a:r>
                      <a:r>
                        <a:rPr lang="en-US" baseline="0" dirty="0" smtClean="0"/>
                        <a:t> Minutes and Reports</a:t>
                      </a:r>
                      <a:endParaRPr lang="en-US" dirty="0" smtClean="0"/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No</a:t>
                      </a:r>
                      <a:r>
                        <a:rPr lang="en-US" baseline="0" dirty="0" smtClean="0"/>
                        <a:t> funding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r>
                        <a:rPr lang="en-US" baseline="30000" dirty="0" smtClean="0"/>
                        <a:t>st</a:t>
                      </a:r>
                      <a:r>
                        <a:rPr lang="en-US" dirty="0" smtClean="0"/>
                        <a:t> week of October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CAO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74584045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Suggested Action plan for </a:t>
            </a:r>
            <a:r>
              <a:rPr lang="en-US" dirty="0" err="1" smtClean="0"/>
              <a:t>Bulambuli</a:t>
            </a:r>
            <a:r>
              <a:rPr lang="en-US" dirty="0" smtClean="0"/>
              <a:t> District hosting national sanitation week.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65865868"/>
              </p:ext>
            </p:extLst>
          </p:nvPr>
        </p:nvGraphicFramePr>
        <p:xfrm>
          <a:off x="457200" y="1905000"/>
          <a:ext cx="7848600" cy="5577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3400"/>
                <a:gridCol w="1817914"/>
                <a:gridCol w="1382486"/>
                <a:gridCol w="1219200"/>
                <a:gridCol w="1066800"/>
                <a:gridCol w="18288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S/N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Activity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Indicators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Source of  funding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Time frame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Responsible officer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04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Inspection of water sources and water quality surveillance testing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Reports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DSHG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weekly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DWO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05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Inspection</a:t>
                      </a:r>
                      <a:r>
                        <a:rPr lang="en-US" baseline="0" dirty="0" smtClean="0"/>
                        <a:t> of intuitions </a:t>
                      </a:r>
                      <a:r>
                        <a:rPr lang="en-US" baseline="0" dirty="0" err="1" smtClean="0"/>
                        <a:t>Ie</a:t>
                      </a:r>
                      <a:r>
                        <a:rPr lang="en-US" baseline="0" dirty="0" smtClean="0"/>
                        <a:t> schools, health centers, Offices, and police station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Reports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Uganda</a:t>
                      </a:r>
                      <a:r>
                        <a:rPr lang="en-US" baseline="0" dirty="0" smtClean="0"/>
                        <a:t> sanitation fund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</a:t>
                      </a:r>
                      <a:r>
                        <a:rPr lang="en-US" baseline="30000" dirty="0" smtClean="0"/>
                        <a:t>th</a:t>
                      </a:r>
                      <a:r>
                        <a:rPr lang="en-US" dirty="0" smtClean="0"/>
                        <a:t> Jan-17</a:t>
                      </a:r>
                      <a:r>
                        <a:rPr lang="en-US" baseline="30000" dirty="0" smtClean="0"/>
                        <a:t>th</a:t>
                      </a:r>
                      <a:r>
                        <a:rPr lang="en-US" dirty="0" smtClean="0"/>
                        <a:t>/03/2020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ADHO-EH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06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Inspection</a:t>
                      </a:r>
                      <a:r>
                        <a:rPr lang="en-US" baseline="0" dirty="0" smtClean="0"/>
                        <a:t> of public places  and super vision </a:t>
                      </a:r>
                      <a:r>
                        <a:rPr lang="en-US" baseline="0" dirty="0" err="1" smtClean="0"/>
                        <a:t>ie</a:t>
                      </a:r>
                      <a:r>
                        <a:rPr lang="en-US" baseline="0" dirty="0" smtClean="0"/>
                        <a:t> Markets, trading centers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Reports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PHC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02</a:t>
                      </a:r>
                      <a:r>
                        <a:rPr lang="en-US" baseline="30000" dirty="0" smtClean="0"/>
                        <a:t>nd</a:t>
                      </a:r>
                      <a:r>
                        <a:rPr lang="en-US" dirty="0" smtClean="0"/>
                        <a:t>/11/2019-19</a:t>
                      </a:r>
                      <a:r>
                        <a:rPr lang="en-US" baseline="30000" dirty="0" smtClean="0"/>
                        <a:t>th</a:t>
                      </a:r>
                      <a:r>
                        <a:rPr lang="en-US" dirty="0" smtClean="0"/>
                        <a:t>/03/2020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DHO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10089843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Suggested Action plan for </a:t>
            </a:r>
            <a:r>
              <a:rPr lang="en-US" dirty="0" err="1" smtClean="0"/>
              <a:t>Bulambuli</a:t>
            </a:r>
            <a:r>
              <a:rPr lang="en-US" dirty="0" smtClean="0"/>
              <a:t> District hosting national sanitation week.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2374498"/>
              </p:ext>
            </p:extLst>
          </p:nvPr>
        </p:nvGraphicFramePr>
        <p:xfrm>
          <a:off x="457200" y="1935163"/>
          <a:ext cx="7848600" cy="5029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3400"/>
                <a:gridCol w="1817914"/>
                <a:gridCol w="1382486"/>
                <a:gridCol w="1219200"/>
                <a:gridCol w="1066800"/>
                <a:gridCol w="18288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S/N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Activity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Indicators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Source of  funding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Time frame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Responsible officer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07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Open defecation free(ODF)</a:t>
                      </a:r>
                      <a:r>
                        <a:rPr lang="en-US" baseline="0" dirty="0" smtClean="0"/>
                        <a:t> Environment </a:t>
                      </a:r>
                      <a:r>
                        <a:rPr lang="en-US" dirty="0" smtClean="0"/>
                        <a:t>Assessment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Reports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Uganda</a:t>
                      </a:r>
                      <a:r>
                        <a:rPr lang="en-US" baseline="0" dirty="0" smtClean="0"/>
                        <a:t> sanitation fund</a:t>
                      </a:r>
                      <a:endParaRPr lang="en-US" dirty="0" smtClean="0"/>
                    </a:p>
                    <a:p>
                      <a:r>
                        <a:rPr lang="en-US" dirty="0" smtClean="0"/>
                        <a:t>(USF)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aseline="0" dirty="0" smtClean="0"/>
                        <a:t>3rd /10/2019-13/03/2020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ADHO-EH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08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Meeting</a:t>
                      </a:r>
                      <a:r>
                        <a:rPr lang="en-US" baseline="0" dirty="0" smtClean="0"/>
                        <a:t> with District Partners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Attendance</a:t>
                      </a:r>
                      <a:r>
                        <a:rPr lang="en-US" baseline="0" dirty="0" smtClean="0"/>
                        <a:t> Minutes and Reports</a:t>
                      </a:r>
                      <a:endParaRPr lang="en-US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 smtClean="0"/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District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aseline="0" dirty="0" smtClean="0"/>
                        <a:t>7th </a:t>
                      </a:r>
                      <a:r>
                        <a:rPr lang="en-US" dirty="0" smtClean="0"/>
                        <a:t>October,</a:t>
                      </a:r>
                      <a:r>
                        <a:rPr lang="en-US" baseline="0" dirty="0" smtClean="0"/>
                        <a:t> 2019 -17</a:t>
                      </a:r>
                      <a:r>
                        <a:rPr lang="en-US" baseline="30000" dirty="0" smtClean="0"/>
                        <a:t>th</a:t>
                      </a:r>
                      <a:r>
                        <a:rPr lang="en-US" baseline="0" dirty="0" smtClean="0"/>
                        <a:t>/03/2020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CAO</a:t>
                      </a:r>
                      <a:r>
                        <a:rPr lang="en-US" baseline="0" dirty="0" smtClean="0"/>
                        <a:t> and DHO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09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Consultation</a:t>
                      </a:r>
                      <a:r>
                        <a:rPr lang="en-US" baseline="0" dirty="0" smtClean="0"/>
                        <a:t> with  MOH to identify Chief guest and logistic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Reports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No</a:t>
                      </a:r>
                      <a:r>
                        <a:rPr lang="en-US" baseline="0" dirty="0" smtClean="0"/>
                        <a:t> funding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02</a:t>
                      </a:r>
                      <a:r>
                        <a:rPr lang="en-US" baseline="30000" dirty="0" smtClean="0"/>
                        <a:t>nd</a:t>
                      </a:r>
                      <a:r>
                        <a:rPr lang="en-US" dirty="0" smtClean="0"/>
                        <a:t>/11/2019-19</a:t>
                      </a:r>
                      <a:r>
                        <a:rPr lang="en-US" baseline="30000" dirty="0" smtClean="0"/>
                        <a:t>th</a:t>
                      </a:r>
                      <a:r>
                        <a:rPr lang="en-US" dirty="0" smtClean="0"/>
                        <a:t>/03/2020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LCV and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CAO</a:t>
                      </a:r>
                      <a:r>
                        <a:rPr lang="en-US" baseline="0" dirty="0" smtClean="0"/>
                        <a:t> 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19621097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Suggested Action plan for </a:t>
            </a:r>
            <a:r>
              <a:rPr lang="en-US" dirty="0" err="1" smtClean="0"/>
              <a:t>Bulambuli</a:t>
            </a:r>
            <a:r>
              <a:rPr lang="en-US" dirty="0" smtClean="0"/>
              <a:t> District hosting national sanitation week.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27885427"/>
              </p:ext>
            </p:extLst>
          </p:nvPr>
        </p:nvGraphicFramePr>
        <p:xfrm>
          <a:off x="457200" y="1935163"/>
          <a:ext cx="7848600" cy="3840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3400"/>
                <a:gridCol w="1905000"/>
                <a:gridCol w="1371600"/>
                <a:gridCol w="1143000"/>
                <a:gridCol w="1066800"/>
                <a:gridCol w="18288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S/N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Activity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Indicators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Source of  funding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Time frame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Responsible officer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Identifying</a:t>
                      </a:r>
                      <a:r>
                        <a:rPr lang="en-US" baseline="0" dirty="0" smtClean="0"/>
                        <a:t> the suitable venue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Reports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No</a:t>
                      </a:r>
                      <a:r>
                        <a:rPr lang="en-US" baseline="0" dirty="0" smtClean="0"/>
                        <a:t> funding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aseline="0" dirty="0" smtClean="0"/>
                        <a:t>1</a:t>
                      </a:r>
                      <a:r>
                        <a:rPr lang="en-US" baseline="30000" dirty="0" smtClean="0"/>
                        <a:t>st</a:t>
                      </a:r>
                      <a:r>
                        <a:rPr lang="en-US" baseline="0" dirty="0" smtClean="0"/>
                        <a:t> October 2019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aseline="0" dirty="0" smtClean="0"/>
                        <a:t> DTPC-Meeting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National</a:t>
                      </a:r>
                      <a:r>
                        <a:rPr lang="en-US" baseline="0" dirty="0" smtClean="0"/>
                        <a:t> week sanitation commemoration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Attendance</a:t>
                      </a:r>
                      <a:r>
                        <a:rPr lang="en-US" baseline="0" dirty="0" smtClean="0"/>
                        <a:t> Minutes and Reports</a:t>
                      </a:r>
                      <a:endParaRPr lang="en-US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 smtClean="0"/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District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aseline="0" dirty="0" smtClean="0"/>
                        <a:t>20</a:t>
                      </a:r>
                      <a:r>
                        <a:rPr lang="en-US" baseline="30000" dirty="0" smtClean="0"/>
                        <a:t>th</a:t>
                      </a:r>
                      <a:r>
                        <a:rPr lang="en-US" baseline="0" dirty="0" smtClean="0"/>
                        <a:t>/03/2020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CAO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92735983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E:\2ND SESMETER\IMG-20190912-WA0000.jpg"/>
          <p:cNvPicPr>
            <a:picLocks noGrp="1" noChangeAspect="1" noChangeArrowheads="1"/>
          </p:cNvPicPr>
          <p:nvPr>
            <p:ph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0"/>
            <a:ext cx="8763000" cy="6705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20765377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2" name="Title 1"/>
          <p:cNvSpPr>
            <a:spLocks noGrp="1"/>
          </p:cNvSpPr>
          <p:nvPr>
            <p:ph type="title"/>
          </p:nvPr>
        </p:nvSpPr>
        <p:spPr>
          <a:xfrm>
            <a:off x="399143" y="-228600"/>
            <a:ext cx="8135257" cy="1371600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MOH, Environmental Health Department </a:t>
            </a:r>
            <a:r>
              <a:rPr lang="en-US" b="1" dirty="0"/>
              <a:t>Target 6.2: </a:t>
            </a:r>
            <a:endParaRPr lang="en-US" dirty="0"/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152400" y="1066800"/>
            <a:ext cx="8839200" cy="1752600"/>
          </a:xfrm>
          <a:prstGeom prst="rect">
            <a:avLst/>
          </a:prstGeom>
        </p:spPr>
        <p:txBody>
          <a:bodyPr vert="horz" lIns="0" rIns="0" bIns="0" anchor="b">
            <a:normAutofit fontScale="975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 smtClean="0"/>
              <a:t>By 2030, achieve access to adequate and equitable sanitation, hygiene for all and end open defecation, paying special attention to the needs of women and girls and those in vulnerable situations</a:t>
            </a:r>
            <a:endParaRPr lang="en-US" sz="28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819400"/>
            <a:ext cx="8229600" cy="3505200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7" name="Content Placeholder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2819400"/>
            <a:ext cx="4038600" cy="42672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9600" y="2819400"/>
            <a:ext cx="4267199" cy="426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7060012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40000"/>
              <a:lumOff val="60000"/>
            </a:schemeClr>
          </a:solidFill>
        </p:spPr>
        <p:txBody>
          <a:bodyPr/>
          <a:lstStyle/>
          <a:p>
            <a:r>
              <a:rPr lang="en-US" dirty="0" smtClean="0"/>
              <a:t>DISTRICT PROFILE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err="1" smtClean="0"/>
              <a:t>Bulambuli</a:t>
            </a:r>
            <a:r>
              <a:rPr lang="en-US" dirty="0" smtClean="0"/>
              <a:t> District has two geographical locations of </a:t>
            </a:r>
            <a:r>
              <a:rPr lang="en-US" dirty="0" err="1" smtClean="0"/>
              <a:t>Elogon</a:t>
            </a:r>
            <a:r>
              <a:rPr lang="en-US" dirty="0" smtClean="0"/>
              <a:t> county which covers 75% (mountainous), prone to landslides and </a:t>
            </a:r>
            <a:r>
              <a:rPr lang="en-US" dirty="0" err="1" smtClean="0"/>
              <a:t>Bulambuli</a:t>
            </a:r>
            <a:r>
              <a:rPr lang="en-US" dirty="0" smtClean="0"/>
              <a:t> county 25%(lower),prone to floods leading to out breaks  like cholera, high malaria prevalence etc.</a:t>
            </a:r>
          </a:p>
          <a:p>
            <a:pPr marL="0" indent="0">
              <a:buNone/>
            </a:pPr>
            <a:r>
              <a:rPr lang="en-US" dirty="0" smtClean="0"/>
              <a:t>The District has the following Administrative units; 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/>
              <a:t> 02Counties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/>
              <a:t> 23 Sub counties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/>
              <a:t> 03 Town councils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6553118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40000"/>
              <a:lumOff val="60000"/>
            </a:schemeClr>
          </a:solidFill>
        </p:spPr>
        <p:txBody>
          <a:bodyPr/>
          <a:lstStyle/>
          <a:p>
            <a:r>
              <a:rPr lang="en-US" dirty="0" smtClean="0"/>
              <a:t>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1299 Villages with 2598 VHTs, 111 parishes and 46690 households</a:t>
            </a:r>
          </a:p>
          <a:p>
            <a:r>
              <a:rPr lang="en-US" dirty="0" smtClean="0"/>
              <a:t>Projected population of 209000 and land area of 809.65sq kilometers</a:t>
            </a:r>
          </a:p>
          <a:p>
            <a:r>
              <a:rPr lang="en-US" dirty="0" smtClean="0"/>
              <a:t>25 Health Facilities,1 health </a:t>
            </a:r>
            <a:r>
              <a:rPr lang="en-US" dirty="0"/>
              <a:t>C</a:t>
            </a:r>
            <a:r>
              <a:rPr lang="en-US" dirty="0" smtClean="0"/>
              <a:t>entre IV, 14 Health Centre III and 10 Health Centre II</a:t>
            </a:r>
          </a:p>
          <a:p>
            <a:r>
              <a:rPr lang="en-US" dirty="0" smtClean="0"/>
              <a:t>23 Public, 2 PNFP Health Centre II is among the 10 Health Centre II above.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0411887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3" name="Title 1"/>
          <p:cNvSpPr>
            <a:spLocks noGrp="1"/>
          </p:cNvSpPr>
          <p:nvPr>
            <p:ph type="title"/>
          </p:nvPr>
        </p:nvSpPr>
        <p:spPr>
          <a:xfrm>
            <a:off x="457200" y="838200"/>
            <a:ext cx="8229600" cy="856488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Progress on USF/ Sanitation and Hygiene targets</a:t>
            </a:r>
            <a:endParaRPr lang="en-US" dirty="0"/>
          </a:p>
        </p:txBody>
      </p:sp>
      <p:sp>
        <p:nvSpPr>
          <p:cNvPr id="1048614" name="Content Placeholder 2"/>
          <p:cNvSpPr>
            <a:spLocks noGrp="1"/>
          </p:cNvSpPr>
          <p:nvPr>
            <p:ph idx="1"/>
          </p:nvPr>
        </p:nvSpPr>
        <p:spPr>
          <a:xfrm>
            <a:off x="457200" y="1935480"/>
            <a:ext cx="8458200" cy="4389120"/>
          </a:xfrm>
        </p:spPr>
        <p:txBody>
          <a:bodyPr>
            <a:normAutofit fontScale="65192" lnSpcReduction="20000"/>
          </a:bodyPr>
          <a:lstStyle/>
          <a:p>
            <a:pPr marL="0" indent="0">
              <a:buNone/>
            </a:pPr>
            <a:endParaRPr lang="en-US" dirty="0" smtClean="0"/>
          </a:p>
          <a:p>
            <a:pPr>
              <a:lnSpc>
                <a:spcPct val="170000"/>
              </a:lnSpc>
            </a:pPr>
            <a:r>
              <a:rPr lang="en-US" sz="3800" dirty="0" smtClean="0"/>
              <a:t>246/418 villages triggered have been declared for ODF, although the District is having 1299 villages.</a:t>
            </a:r>
          </a:p>
          <a:p>
            <a:pPr>
              <a:lnSpc>
                <a:spcPct val="170000"/>
              </a:lnSpc>
            </a:pPr>
            <a:r>
              <a:rPr lang="en-US" sz="3800" dirty="0" smtClean="0"/>
              <a:t>Latrine coverage is at 39313/46690 giving 84.2%  from 57% as per 2015.</a:t>
            </a:r>
          </a:p>
          <a:p>
            <a:pPr>
              <a:lnSpc>
                <a:spcPct val="170000"/>
              </a:lnSpc>
            </a:pPr>
            <a:r>
              <a:rPr lang="en-US" sz="3800" dirty="0" smtClean="0"/>
              <a:t>Hand washing is at 18023/46690 giving 38.6% from 0.7% as per 2015.</a:t>
            </a:r>
          </a:p>
        </p:txBody>
      </p:sp>
    </p:spTree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ODF Performance graph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457200" y="1935163"/>
          <a:ext cx="8229600" cy="43894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993155215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Results out come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Bulegeni</a:t>
            </a:r>
            <a:r>
              <a:rPr lang="en-US" dirty="0" smtClean="0"/>
              <a:t> Town Council, </a:t>
            </a:r>
            <a:r>
              <a:rPr lang="en-US" dirty="0" err="1" smtClean="0"/>
              <a:t>Bumasobo</a:t>
            </a:r>
            <a:r>
              <a:rPr lang="en-US" dirty="0" smtClean="0"/>
              <a:t> Sub county and part of </a:t>
            </a:r>
            <a:r>
              <a:rPr lang="en-US" dirty="0" err="1" smtClean="0"/>
              <a:t>Namisuni</a:t>
            </a:r>
            <a:r>
              <a:rPr lang="en-US" dirty="0" smtClean="0"/>
              <a:t> sub county have attracted many visitors from different Districts in together with MOH for learning purposes.</a:t>
            </a:r>
          </a:p>
          <a:p>
            <a:r>
              <a:rPr lang="en-US" dirty="0" err="1" smtClean="0"/>
              <a:t>Bulambuli</a:t>
            </a:r>
            <a:r>
              <a:rPr lang="en-US" dirty="0" smtClean="0"/>
              <a:t> District has been selected among 134 to host national sanitation week commemoration which always takes place in the third week of march every calendar year with aim motivating </a:t>
            </a:r>
            <a:r>
              <a:rPr lang="en-US" dirty="0" err="1" smtClean="0"/>
              <a:t>Bulambuli</a:t>
            </a:r>
            <a:r>
              <a:rPr lang="en-US" dirty="0" smtClean="0"/>
              <a:t> to work towards ODF attainment through behaviour change, demand creation and enabling.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5776063"/>
      </p:ext>
    </p:extLst>
  </p:cSld>
  <p:clrMapOvr>
    <a:masterClrMapping/>
  </p:clrMapOvr>
  <p:transition spd="slow">
    <p:wheel spokes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Strategies</a:t>
            </a:r>
            <a:r>
              <a:rPr lang="en-US" dirty="0"/>
              <a:t> </a:t>
            </a:r>
            <a:r>
              <a:rPr lang="en-US" dirty="0" smtClean="0"/>
              <a:t>for  ODF Villages/cells attainment in </a:t>
            </a:r>
            <a:r>
              <a:rPr lang="en-US" dirty="0" err="1" smtClean="0"/>
              <a:t>Bulambuli</a:t>
            </a:r>
            <a:r>
              <a:rPr lang="en-US" dirty="0" smtClean="0"/>
              <a:t> District.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5480"/>
            <a:ext cx="8229600" cy="484632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 Formation of sanitation and hygiene committees at Villages/cells, parishes, sub county and District, each committee should have nine(9) members.</a:t>
            </a:r>
          </a:p>
          <a:p>
            <a:r>
              <a:rPr lang="en-US" dirty="0" smtClean="0"/>
              <a:t>Scale up of advocacy and community dialogue meetings to Parishes, Sub county and District with stake holders </a:t>
            </a:r>
            <a:r>
              <a:rPr lang="en-US" dirty="0" err="1" smtClean="0"/>
              <a:t>ie</a:t>
            </a:r>
            <a:r>
              <a:rPr lang="en-US" dirty="0" smtClean="0"/>
              <a:t> Political, Technical, women groups, youth, Religious, cultural and elderly etc.</a:t>
            </a:r>
          </a:p>
          <a:p>
            <a:r>
              <a:rPr lang="en-US" dirty="0" smtClean="0"/>
              <a:t> Displaying names of latrine defaulters in trading </a:t>
            </a:r>
            <a:r>
              <a:rPr lang="en-US" dirty="0" err="1" smtClean="0"/>
              <a:t>Centres</a:t>
            </a:r>
            <a:r>
              <a:rPr lang="en-US" dirty="0" smtClean="0"/>
              <a:t> and shaming them.</a:t>
            </a:r>
          </a:p>
          <a:p>
            <a:r>
              <a:rPr lang="en-US" dirty="0" smtClean="0"/>
              <a:t>Setting competitions for sub counties/town councils.</a:t>
            </a:r>
          </a:p>
          <a:p>
            <a:r>
              <a:rPr lang="en-US" dirty="0" smtClean="0"/>
              <a:t>Giving nuisance notices to latrine defaulters by the VHTs, parish chiefs/town agents, Health Assistants, Health Inspectors and Community Development Officers under the super vision of Senior Assistant Secretary/Town Clerks, failure to  compile will lead the arrest of the defaulters.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914700315"/>
      </p:ext>
    </p:extLst>
  </p:cSld>
  <p:clrMapOvr>
    <a:masterClrMapping/>
  </p:clrMapOvr>
  <p:transition spd="slow">
    <p:wheel spokes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Functionalizing sub county court to handle latrine defaulters, after sub county failing defaulters are to be handed over to police.</a:t>
            </a:r>
          </a:p>
          <a:p>
            <a:r>
              <a:rPr lang="en-US" dirty="0" smtClean="0"/>
              <a:t>Increased </a:t>
            </a:r>
            <a:r>
              <a:rPr lang="en-US" dirty="0"/>
              <a:t>publicity over radios on sanitation and hygiene by RDC and Chairperson LCV together with other stake holders.</a:t>
            </a:r>
          </a:p>
          <a:p>
            <a:r>
              <a:rPr lang="en-US" dirty="0"/>
              <a:t>Monitoring and support super vision of the sub county </a:t>
            </a:r>
            <a:r>
              <a:rPr lang="en-US" dirty="0" smtClean="0"/>
              <a:t>team by </a:t>
            </a:r>
            <a:r>
              <a:rPr lang="en-US" dirty="0"/>
              <a:t>CAO’s Office and DHO’s </a:t>
            </a:r>
            <a:r>
              <a:rPr lang="en-US" dirty="0" smtClean="0"/>
              <a:t>office on hygiene and sanitation latrine and hand washing defaulters.</a:t>
            </a:r>
          </a:p>
          <a:p>
            <a:r>
              <a:rPr lang="en-US" dirty="0"/>
              <a:t>Regular meetings and </a:t>
            </a:r>
            <a:r>
              <a:rPr lang="en-US" dirty="0" smtClean="0"/>
              <a:t>updates on sanitation and hygiene at all administrative units.</a:t>
            </a:r>
            <a:endParaRPr lang="en-US" dirty="0"/>
          </a:p>
          <a:p>
            <a:r>
              <a:rPr lang="en-US" dirty="0"/>
              <a:t>Institutional </a:t>
            </a:r>
            <a:r>
              <a:rPr lang="en-US" dirty="0" smtClean="0"/>
              <a:t>triggering</a:t>
            </a:r>
            <a:r>
              <a:rPr lang="en-US" dirty="0"/>
              <a:t> </a:t>
            </a:r>
            <a:r>
              <a:rPr lang="en-US" dirty="0" smtClean="0"/>
              <a:t>and follow up MANDONA.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9308822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1245</TotalTime>
  <Words>820</Words>
  <Application>Microsoft Office PowerPoint</Application>
  <PresentationFormat>On-screen Show (4:3)</PresentationFormat>
  <Paragraphs>138</Paragraphs>
  <Slides>14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Flow</vt:lpstr>
      <vt:lpstr> SANITATION AND HYGIENE UPDATES FOR BULAMBULI DISTRICT.</vt:lpstr>
      <vt:lpstr>MOH, Environmental Health Department Target 6.2: </vt:lpstr>
      <vt:lpstr>DISTRICT PROFILE</vt:lpstr>
      <vt:lpstr>cont’d</vt:lpstr>
      <vt:lpstr>Progress on USF/ Sanitation and Hygiene targets</vt:lpstr>
      <vt:lpstr>The ODF Performance graph</vt:lpstr>
      <vt:lpstr>Results out come</vt:lpstr>
      <vt:lpstr>Strategies for  ODF Villages/cells attainment in Bulambuli District.</vt:lpstr>
      <vt:lpstr>Cont’d</vt:lpstr>
      <vt:lpstr>Suggested Action plan for Bulambuli District hosting national sanitation week.</vt:lpstr>
      <vt:lpstr>Suggested Action plan for Bulambuli District hosting national sanitation week.</vt:lpstr>
      <vt:lpstr>Suggested Action plan for Bulambuli District hosting national sanitation week.</vt:lpstr>
      <vt:lpstr>Suggested Action plan for Bulambuli District hosting national sanitation week.</vt:lpstr>
      <vt:lpstr>PowerPoint Presentation</vt:lpstr>
    </vt:vector>
  </TitlesOfParts>
  <Company>Heaven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BULAMBULI DISTRICT LOCAL GOVERNMENT PREPARED BY NATEGA VINCENT ENVIRONMENTAL HEALTH 0FFICER(USF FOCAL PERSON) DATE:</dc:title>
  <dc:creator>Khaukha</dc:creator>
  <cp:lastModifiedBy>WORK</cp:lastModifiedBy>
  <cp:revision>143</cp:revision>
  <dcterms:created xsi:type="dcterms:W3CDTF">2016-10-01T14:11:48Z</dcterms:created>
  <dcterms:modified xsi:type="dcterms:W3CDTF">2019-11-04T05:57:02Z</dcterms:modified>
</cp:coreProperties>
</file>